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1300" cy="13716000"/>
  <p:notesSz cx="6799263" cy="98758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4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381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381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381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381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381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381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B4B4B4"/>
          </a:solidFill>
        </a:fill>
      </a:tcStyle>
    </a:band2H>
    <a:firstCol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4B4B4"/>
          </a:solidFill>
        </a:fill>
      </a:tcStyle>
    </a:lastRow>
    <a:fir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381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381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B4B4B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solidFill>
            <a:srgbClr val="B4B4B4">
              <a:alpha val="20000"/>
            </a:srgbClr>
          </a:solidFill>
        </a:fill>
      </a:tcStyle>
    </a:firstCol>
    <a:la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50800" cap="flat">
              <a:solidFill>
                <a:srgbClr val="B4B4B4"/>
              </a:solidFill>
              <a:prstDash val="solid"/>
              <a:round/>
            </a:ln>
          </a:top>
          <a:bottom>
            <a:ln w="127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B4B4B4"/>
        </a:fontRef>
        <a:srgbClr val="B4B4B4"/>
      </a:tcTxStyle>
      <a:tcStyle>
        <a:tcBdr>
          <a:left>
            <a:ln w="12700" cap="flat">
              <a:solidFill>
                <a:srgbClr val="B4B4B4"/>
              </a:solidFill>
              <a:prstDash val="solid"/>
              <a:round/>
            </a:ln>
          </a:left>
          <a:right>
            <a:ln w="12700" cap="flat">
              <a:solidFill>
                <a:srgbClr val="B4B4B4"/>
              </a:solidFill>
              <a:prstDash val="solid"/>
              <a:round/>
            </a:ln>
          </a:right>
          <a:top>
            <a:ln w="12700" cap="flat">
              <a:solidFill>
                <a:srgbClr val="B4B4B4"/>
              </a:solidFill>
              <a:prstDash val="solid"/>
              <a:round/>
            </a:ln>
          </a:top>
          <a:bottom>
            <a:ln w="25400" cap="flat">
              <a:solidFill>
                <a:srgbClr val="B4B4B4"/>
              </a:solidFill>
              <a:prstDash val="solid"/>
              <a:round/>
            </a:ln>
          </a:bottom>
          <a:insideH>
            <a:ln w="12700" cap="flat">
              <a:solidFill>
                <a:srgbClr val="B4B4B4"/>
              </a:solidFill>
              <a:prstDash val="solid"/>
              <a:round/>
            </a:ln>
          </a:insideH>
          <a:insideV>
            <a:ln w="12700" cap="flat">
              <a:solidFill>
                <a:srgbClr val="B4B4B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96" y="54"/>
      </p:cViewPr>
      <p:guideLst>
        <p:guide orient="horz" pos="4320"/>
        <p:guide pos="76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1125" y="741363"/>
            <a:ext cx="6577013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06569" y="4691023"/>
            <a:ext cx="4986126" cy="44441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14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égyszög"/>
          <p:cNvSpPr/>
          <p:nvPr/>
        </p:nvSpPr>
        <p:spPr>
          <a:xfrm>
            <a:off x="-4" y="-2"/>
            <a:ext cx="24377656" cy="1125419"/>
          </a:xfrm>
          <a:prstGeom prst="rect">
            <a:avLst/>
          </a:prstGeom>
          <a:solidFill>
            <a:srgbClr val="14A5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73772"/>
                </a:solidFill>
              </a:defRPr>
            </a:pPr>
            <a:endParaRPr/>
          </a:p>
        </p:txBody>
      </p:sp>
      <p:sp>
        <p:nvSpPr>
          <p:cNvPr id="4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Csoportosítás"/>
          <p:cNvGrpSpPr/>
          <p:nvPr/>
        </p:nvGrpSpPr>
        <p:grpSpPr>
          <a:xfrm>
            <a:off x="-6598855" y="-10512752"/>
            <a:ext cx="4303387" cy="24534170"/>
            <a:chOff x="-1" y="0"/>
            <a:chExt cx="4303385" cy="24534169"/>
          </a:xfrm>
        </p:grpSpPr>
        <p:sp>
          <p:nvSpPr>
            <p:cNvPr id="2" name="Háromszög"/>
            <p:cNvSpPr/>
            <p:nvPr/>
          </p:nvSpPr>
          <p:spPr>
            <a:xfrm rot="5400000">
              <a:off x="291183" y="23087107"/>
              <a:ext cx="1133339" cy="17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1402"/>
                  </a:lnTo>
                  <a:lnTo>
                    <a:pt x="21600" y="0"/>
                  </a:lnTo>
                  <a:lnTo>
                    <a:pt x="0" y="21600"/>
                  </a:lnTo>
                </a:path>
              </a:pathLst>
            </a:custGeom>
            <a:solidFill>
              <a:srgbClr val="FFC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3" name="Alakzat"/>
            <p:cNvSpPr/>
            <p:nvPr/>
          </p:nvSpPr>
          <p:spPr>
            <a:xfrm rot="5400000">
              <a:off x="1392727" y="21690656"/>
              <a:ext cx="1454948" cy="423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79" y="21600"/>
                  </a:lnTo>
                  <a:lnTo>
                    <a:pt x="21600" y="12854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D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4" name="Háromszög"/>
            <p:cNvSpPr/>
            <p:nvPr/>
          </p:nvSpPr>
          <p:spPr>
            <a:xfrm rot="5400000">
              <a:off x="797319" y="19983464"/>
              <a:ext cx="2645765" cy="423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8970" y="0"/>
                  </a:lnTo>
                  <a:lnTo>
                    <a:pt x="0" y="0"/>
                  </a:lnTo>
                </a:path>
              </a:pathLst>
            </a:custGeom>
            <a:solidFill>
              <a:srgbClr val="FFC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5" name="Alakzat"/>
            <p:cNvSpPr/>
            <p:nvPr/>
          </p:nvSpPr>
          <p:spPr>
            <a:xfrm rot="5400000">
              <a:off x="619130" y="19805275"/>
              <a:ext cx="3002142" cy="423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5" y="16028"/>
                  </a:lnTo>
                  <a:lnTo>
                    <a:pt x="21600" y="21600"/>
                  </a:lnTo>
                  <a:lnTo>
                    <a:pt x="2565" y="0"/>
                  </a:lnTo>
                  <a:lnTo>
                    <a:pt x="0" y="0"/>
                  </a:lnTo>
                </a:path>
              </a:pathLst>
            </a:custGeom>
            <a:solidFill>
              <a:srgbClr val="FFD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6" name="Alakzat"/>
            <p:cNvSpPr/>
            <p:nvPr/>
          </p:nvSpPr>
          <p:spPr>
            <a:xfrm rot="5400000">
              <a:off x="1273214" y="17499690"/>
              <a:ext cx="2784840" cy="314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5" y="0"/>
                  </a:moveTo>
                  <a:lnTo>
                    <a:pt x="0" y="13243"/>
                  </a:lnTo>
                  <a:lnTo>
                    <a:pt x="21600" y="21600"/>
                  </a:lnTo>
                  <a:lnTo>
                    <a:pt x="21271" y="0"/>
                  </a:lnTo>
                  <a:lnTo>
                    <a:pt x="16255" y="0"/>
                  </a:lnTo>
                </a:path>
              </a:pathLst>
            </a:custGeom>
            <a:solidFill>
              <a:srgbClr val="FFC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7" name="Háromszög"/>
            <p:cNvSpPr/>
            <p:nvPr/>
          </p:nvSpPr>
          <p:spPr>
            <a:xfrm rot="5400000">
              <a:off x="2190231" y="17730032"/>
              <a:ext cx="2167700" cy="192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08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FFD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8" name="Háromszög"/>
            <p:cNvSpPr/>
            <p:nvPr/>
          </p:nvSpPr>
          <p:spPr>
            <a:xfrm rot="5400000">
              <a:off x="1868386" y="15331815"/>
              <a:ext cx="2810916" cy="192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055" y="0"/>
                  </a:lnTo>
                  <a:lnTo>
                    <a:pt x="0" y="0"/>
                  </a:lnTo>
                </a:path>
              </a:pathLst>
            </a:custGeom>
            <a:solidFill>
              <a:srgbClr val="FFC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9" name="Alakzat"/>
            <p:cNvSpPr/>
            <p:nvPr/>
          </p:nvSpPr>
          <p:spPr>
            <a:xfrm rot="5400000">
              <a:off x="408346" y="13898425"/>
              <a:ext cx="4136463" cy="351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711" y="21600"/>
                  </a:lnTo>
                  <a:lnTo>
                    <a:pt x="21600" y="11819"/>
                  </a:lnTo>
                  <a:lnTo>
                    <a:pt x="6920" y="0"/>
                  </a:lnTo>
                  <a:lnTo>
                    <a:pt x="0" y="0"/>
                  </a:lnTo>
                </a:path>
              </a:pathLst>
            </a:custGeom>
            <a:solidFill>
              <a:srgbClr val="FFD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0" name="Alakzat"/>
            <p:cNvSpPr/>
            <p:nvPr/>
          </p:nvSpPr>
          <p:spPr>
            <a:xfrm rot="5400000">
              <a:off x="326343" y="11517022"/>
              <a:ext cx="4345074" cy="351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0" y="0"/>
                  </a:moveTo>
                  <a:lnTo>
                    <a:pt x="0" y="10646"/>
                  </a:lnTo>
                  <a:lnTo>
                    <a:pt x="21600" y="21600"/>
                  </a:lnTo>
                  <a:lnTo>
                    <a:pt x="12356" y="0"/>
                  </a:lnTo>
                  <a:lnTo>
                    <a:pt x="4730" y="0"/>
                  </a:lnTo>
                </a:path>
              </a:pathLst>
            </a:custGeom>
            <a:solidFill>
              <a:srgbClr val="14A5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1" name="Háromszög"/>
            <p:cNvSpPr/>
            <p:nvPr/>
          </p:nvSpPr>
          <p:spPr>
            <a:xfrm rot="5400000">
              <a:off x="3954734" y="9879941"/>
              <a:ext cx="368429" cy="19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86" y="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6486" y="0"/>
                  </a:lnTo>
                </a:path>
              </a:pathLst>
            </a:custGeom>
            <a:solidFill>
              <a:srgbClr val="007F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2" name="Háromszög"/>
            <p:cNvSpPr/>
            <p:nvPr/>
          </p:nvSpPr>
          <p:spPr>
            <a:xfrm rot="5400000">
              <a:off x="4026438" y="9713428"/>
              <a:ext cx="225020" cy="19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082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07F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3" name="Háromszög"/>
            <p:cNvSpPr/>
            <p:nvPr/>
          </p:nvSpPr>
          <p:spPr>
            <a:xfrm rot="5400000">
              <a:off x="1633145" y="8695400"/>
              <a:ext cx="2645768" cy="2258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36"/>
                  </a:moveTo>
                  <a:lnTo>
                    <a:pt x="10522" y="0"/>
                  </a:lnTo>
                  <a:lnTo>
                    <a:pt x="0" y="21600"/>
                  </a:lnTo>
                  <a:lnTo>
                    <a:pt x="21600" y="14736"/>
                  </a:lnTo>
                </a:path>
              </a:pathLst>
            </a:custGeom>
            <a:solidFill>
              <a:srgbClr val="14A5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4" name="Háromszög"/>
            <p:cNvSpPr/>
            <p:nvPr/>
          </p:nvSpPr>
          <p:spPr>
            <a:xfrm rot="5400000">
              <a:off x="1463411" y="7184026"/>
              <a:ext cx="2984760" cy="225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883"/>
                  </a:lnTo>
                  <a:lnTo>
                    <a:pt x="12273" y="21600"/>
                  </a:lnTo>
                  <a:lnTo>
                    <a:pt x="21600" y="0"/>
                  </a:lnTo>
                </a:path>
              </a:pathLst>
            </a:custGeom>
            <a:solidFill>
              <a:srgbClr val="007F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5" name="Alakzat"/>
            <p:cNvSpPr/>
            <p:nvPr/>
          </p:nvSpPr>
          <p:spPr>
            <a:xfrm rot="5400000">
              <a:off x="2340168" y="7918501"/>
              <a:ext cx="2984761" cy="80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" y="0"/>
                  </a:moveTo>
                  <a:lnTo>
                    <a:pt x="0" y="21600"/>
                  </a:lnTo>
                  <a:lnTo>
                    <a:pt x="21600" y="5183"/>
                  </a:lnTo>
                  <a:lnTo>
                    <a:pt x="20759" y="0"/>
                  </a:lnTo>
                  <a:lnTo>
                    <a:pt x="435" y="0"/>
                  </a:lnTo>
                </a:path>
              </a:pathLst>
            </a:custGeom>
            <a:solidFill>
              <a:srgbClr val="0055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6" name="Háromszög"/>
            <p:cNvSpPr/>
            <p:nvPr/>
          </p:nvSpPr>
          <p:spPr>
            <a:xfrm rot="5400000">
              <a:off x="3361494" y="6042637"/>
              <a:ext cx="942109" cy="80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219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E6D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7" name="Háromszög"/>
            <p:cNvSpPr/>
            <p:nvPr/>
          </p:nvSpPr>
          <p:spPr>
            <a:xfrm rot="5400000">
              <a:off x="1193953" y="6245267"/>
              <a:ext cx="2915221" cy="164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033" y="0"/>
                  </a:lnTo>
                  <a:lnTo>
                    <a:pt x="0" y="17143"/>
                  </a:lnTo>
                  <a:lnTo>
                    <a:pt x="21600" y="21600"/>
                  </a:lnTo>
                </a:path>
              </a:pathLst>
            </a:custGeom>
            <a:solidFill>
              <a:srgbClr val="14A5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8" name="Alakzat"/>
            <p:cNvSpPr/>
            <p:nvPr/>
          </p:nvSpPr>
          <p:spPr>
            <a:xfrm rot="5400000">
              <a:off x="2367961" y="4916185"/>
              <a:ext cx="1759170" cy="21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640" y="21600"/>
                  </a:lnTo>
                  <a:lnTo>
                    <a:pt x="21600" y="8271"/>
                  </a:lnTo>
                  <a:lnTo>
                    <a:pt x="10800" y="0"/>
                  </a:lnTo>
                  <a:lnTo>
                    <a:pt x="0" y="0"/>
                  </a:lnTo>
                </a:path>
              </a:pathLst>
            </a:custGeom>
            <a:solidFill>
              <a:srgbClr val="0E6D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19" name="Háromszög"/>
            <p:cNvSpPr/>
            <p:nvPr/>
          </p:nvSpPr>
          <p:spPr>
            <a:xfrm rot="5400000">
              <a:off x="-147360" y="1570859"/>
              <a:ext cx="5231671" cy="2976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71"/>
                  </a:moveTo>
                  <a:lnTo>
                    <a:pt x="3470" y="0"/>
                  </a:lnTo>
                  <a:lnTo>
                    <a:pt x="0" y="21600"/>
                  </a:lnTo>
                  <a:lnTo>
                    <a:pt x="21600" y="12671"/>
                  </a:lnTo>
                </a:path>
              </a:pathLst>
            </a:custGeom>
            <a:solidFill>
              <a:srgbClr val="07377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0" name="Alakzat"/>
            <p:cNvSpPr/>
            <p:nvPr/>
          </p:nvSpPr>
          <p:spPr>
            <a:xfrm rot="5400000">
              <a:off x="1051342" y="2404970"/>
              <a:ext cx="4392880" cy="21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6" y="0"/>
                  </a:moveTo>
                  <a:lnTo>
                    <a:pt x="0" y="3758"/>
                  </a:lnTo>
                  <a:lnTo>
                    <a:pt x="21600" y="21600"/>
                  </a:lnTo>
                  <a:lnTo>
                    <a:pt x="18939" y="0"/>
                  </a:lnTo>
                  <a:lnTo>
                    <a:pt x="4536" y="0"/>
                  </a:lnTo>
                </a:path>
              </a:pathLst>
            </a:custGeom>
            <a:solidFill>
              <a:srgbClr val="0B52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1" name="Háromszög"/>
            <p:cNvSpPr/>
            <p:nvPr/>
          </p:nvSpPr>
          <p:spPr>
            <a:xfrm rot="5400000">
              <a:off x="3636439" y="1540107"/>
              <a:ext cx="920383" cy="36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0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1662" y="0"/>
                  </a:lnTo>
                </a:path>
              </a:pathLst>
            </a:custGeom>
            <a:solidFill>
              <a:srgbClr val="0E6D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2" name="Háromszög"/>
            <p:cNvSpPr/>
            <p:nvPr/>
          </p:nvSpPr>
          <p:spPr>
            <a:xfrm rot="5400000">
              <a:off x="3786379" y="860520"/>
              <a:ext cx="620502" cy="36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24" y="21600"/>
                  </a:ln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0E6D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3" name="Háromszög"/>
            <p:cNvSpPr/>
            <p:nvPr/>
          </p:nvSpPr>
          <p:spPr>
            <a:xfrm rot="5400000">
              <a:off x="1908900" y="-906156"/>
              <a:ext cx="446656" cy="2258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37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0" y="19837"/>
                  </a:lnTo>
                </a:path>
              </a:pathLst>
            </a:custGeom>
            <a:solidFill>
              <a:srgbClr val="07377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4" name="Alakzat"/>
            <p:cNvSpPr/>
            <p:nvPr/>
          </p:nvSpPr>
          <p:spPr>
            <a:xfrm rot="5400000">
              <a:off x="1990092" y="-1027844"/>
              <a:ext cx="1285450" cy="334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11"/>
                  </a:lnTo>
                  <a:lnTo>
                    <a:pt x="7481" y="21600"/>
                  </a:lnTo>
                  <a:lnTo>
                    <a:pt x="21600" y="2375"/>
                  </a:lnTo>
                  <a:lnTo>
                    <a:pt x="12397" y="0"/>
                  </a:lnTo>
                  <a:lnTo>
                    <a:pt x="0" y="0"/>
                  </a:lnTo>
                </a:path>
              </a:pathLst>
            </a:custGeom>
            <a:solidFill>
              <a:srgbClr val="0B52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5" name="Háromszög"/>
            <p:cNvSpPr/>
            <p:nvPr/>
          </p:nvSpPr>
          <p:spPr>
            <a:xfrm rot="5400000">
              <a:off x="-1830910" y="11063919"/>
              <a:ext cx="6987479" cy="178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8683"/>
                  </a:lnTo>
                  <a:lnTo>
                    <a:pt x="8178" y="0"/>
                  </a:lnTo>
                  <a:lnTo>
                    <a:pt x="21600" y="21600"/>
                  </a:lnTo>
                </a:path>
              </a:pathLst>
            </a:custGeom>
            <a:solidFill>
              <a:srgbClr val="007F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  <p:sp>
          <p:nvSpPr>
            <p:cNvPr id="26" name="Alakzat"/>
            <p:cNvSpPr/>
            <p:nvPr/>
          </p:nvSpPr>
          <p:spPr>
            <a:xfrm rot="5400000">
              <a:off x="2252464" y="10062963"/>
              <a:ext cx="2306774" cy="173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0" y="0"/>
                  </a:moveTo>
                  <a:lnTo>
                    <a:pt x="0" y="2418"/>
                  </a:lnTo>
                  <a:lnTo>
                    <a:pt x="12700" y="21600"/>
                  </a:lnTo>
                  <a:lnTo>
                    <a:pt x="21600" y="0"/>
                  </a:lnTo>
                  <a:lnTo>
                    <a:pt x="3440" y="0"/>
                  </a:lnTo>
                </a:path>
              </a:pathLst>
            </a:custGeom>
            <a:solidFill>
              <a:srgbClr val="007F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7100">
                  <a:solidFill>
                    <a:srgbClr val="B4B4B4"/>
                  </a:solidFill>
                </a:defRPr>
              </a:pPr>
              <a:endParaRPr/>
            </a:p>
          </p:txBody>
        </p:sp>
      </p:grpSp>
      <p:sp>
        <p:nvSpPr>
          <p:cNvPr id="28" name="Címszöveg"/>
          <p:cNvSpPr txBox="1">
            <a:spLocks noGrp="1"/>
          </p:cNvSpPr>
          <p:nvPr>
            <p:ph type="title"/>
          </p:nvPr>
        </p:nvSpPr>
        <p:spPr>
          <a:xfrm>
            <a:off x="3651463" y="1539875"/>
            <a:ext cx="19497041" cy="333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Címszöveg</a:t>
            </a:r>
          </a:p>
        </p:txBody>
      </p:sp>
      <p:sp>
        <p:nvSpPr>
          <p:cNvPr id="29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13603078" y="4876800"/>
            <a:ext cx="9545426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0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17192445" y="12578081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B4B4B4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43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109" marR="0" indent="-457109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1pPr>
      <a:lvl2pPr marL="1462746" marR="0" indent="-548529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2pPr>
      <a:lvl3pPr marL="2437912" marR="0" indent="-609477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3pPr>
      <a:lvl4pPr marL="3428315" marR="0" indent="-685662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4pPr>
      <a:lvl5pPr marL="4342531" marR="0" indent="-685662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5pPr>
      <a:lvl6pPr marL="5180562" marR="0" indent="-609477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6pPr>
      <a:lvl7pPr marL="6094779" marR="0" indent="-609477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7pPr>
      <a:lvl8pPr marL="7008996" marR="0" indent="-609477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8pPr>
      <a:lvl9pPr marL="7923214" marR="0" indent="-609478" algn="l" defTabSz="1828432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B4B4B4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18284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zoltan.nagy2@me.gov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rcRect t="22076" b="22076"/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égyszög"/>
          <p:cNvSpPr/>
          <p:nvPr/>
        </p:nvSpPr>
        <p:spPr>
          <a:xfrm>
            <a:off x="-3" y="0"/>
            <a:ext cx="24377656" cy="13716000"/>
          </a:xfrm>
          <a:prstGeom prst="rect">
            <a:avLst/>
          </a:prstGeom>
          <a:gradFill>
            <a:gsLst>
              <a:gs pos="4000">
                <a:srgbClr val="0E6DE5">
                  <a:alpha val="91000"/>
                </a:srgbClr>
              </a:gs>
              <a:gs pos="100000">
                <a:srgbClr val="14A5FF">
                  <a:alpha val="78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073772"/>
                </a:solidFill>
              </a:defRPr>
            </a:pPr>
            <a:endParaRPr/>
          </a:p>
        </p:txBody>
      </p:sp>
      <p:sp>
        <p:nvSpPr>
          <p:cNvPr id="56" name="Transformation…"/>
          <p:cNvSpPr txBox="1"/>
          <p:nvPr/>
        </p:nvSpPr>
        <p:spPr>
          <a:xfrm>
            <a:off x="-555414" y="4411979"/>
            <a:ext cx="25482128" cy="489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0500" cap="all" spc="1199"/>
            </a:pPr>
            <a:r>
              <a:rPr dirty="0"/>
              <a:t>Transformation </a:t>
            </a:r>
          </a:p>
          <a:p>
            <a:pPr algn="ctr">
              <a:defRPr sz="10500" cap="all" spc="1199"/>
            </a:pPr>
            <a:r>
              <a:rPr dirty="0"/>
              <a:t>of Public Administration </a:t>
            </a:r>
          </a:p>
          <a:p>
            <a:pPr algn="ctr">
              <a:defRPr sz="10500" cap="all" spc="1199"/>
            </a:pPr>
            <a:r>
              <a:rPr dirty="0"/>
              <a:t>in the Digital Age</a:t>
            </a:r>
          </a:p>
        </p:txBody>
      </p:sp>
      <p:sp>
        <p:nvSpPr>
          <p:cNvPr id="57" name="Bence Tuzson…"/>
          <p:cNvSpPr txBox="1"/>
          <p:nvPr/>
        </p:nvSpPr>
        <p:spPr>
          <a:xfrm>
            <a:off x="1831024" y="10267354"/>
            <a:ext cx="20709255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sz="4000" cap="all" spc="857"/>
            </a:pPr>
            <a:r>
              <a:rPr dirty="0"/>
              <a:t>ZOLTAN NAGY </a:t>
            </a:r>
          </a:p>
          <a:p>
            <a:pPr algn="ctr">
              <a:lnSpc>
                <a:spcPct val="120000"/>
              </a:lnSpc>
              <a:defRPr sz="4000" cap="all" spc="857"/>
            </a:pPr>
            <a:r>
              <a:rPr dirty="0"/>
              <a:t>DEPUTY State SECRETARY for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dirty="0" smtClean="0"/>
              <a:t>IMPLEMENTATION </a:t>
            </a:r>
            <a:r>
              <a:rPr dirty="0"/>
              <a:t>OF </a:t>
            </a:r>
          </a:p>
          <a:p>
            <a:pPr algn="ctr">
              <a:lnSpc>
                <a:spcPct val="120000"/>
              </a:lnSpc>
              <a:defRPr sz="4000" cap="all" spc="857"/>
            </a:pPr>
            <a:r>
              <a:rPr dirty="0"/>
              <a:t>EU DEVELOPMENTS</a:t>
            </a:r>
          </a:p>
          <a:p>
            <a:pPr algn="ctr">
              <a:lnSpc>
                <a:spcPct val="120000"/>
              </a:lnSpc>
              <a:defRPr sz="4000" cap="all" spc="857"/>
            </a:pPr>
            <a:r>
              <a:rPr dirty="0" smtClean="0"/>
              <a:t>Prime </a:t>
            </a:r>
            <a:r>
              <a:rPr dirty="0"/>
              <a:t>Minister’s </a:t>
            </a:r>
            <a:r>
              <a:rPr dirty="0" smtClean="0"/>
              <a:t>office</a:t>
            </a:r>
            <a:r>
              <a:rPr lang="hu-HU" dirty="0" smtClean="0"/>
              <a:t> of Hungary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hank you for you attention!"/>
          <p:cNvSpPr txBox="1"/>
          <p:nvPr/>
        </p:nvSpPr>
        <p:spPr>
          <a:xfrm>
            <a:off x="3289357" y="4616667"/>
            <a:ext cx="17792586" cy="326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ts val="13000"/>
              </a:lnSpc>
              <a:defRPr sz="19600" b="1" spc="300">
                <a:solidFill>
                  <a:srgbClr val="494949"/>
                </a:solidFill>
              </a:defRPr>
            </a:pPr>
            <a:endParaRPr/>
          </a:p>
          <a:p>
            <a:pPr algn="ctr">
              <a:defRPr sz="10000" b="1" spc="153">
                <a:solidFill>
                  <a:srgbClr val="494949"/>
                </a:solidFill>
              </a:defRPr>
            </a:pPr>
            <a:r>
              <a:t>Thank you for you attention!</a:t>
            </a:r>
          </a:p>
        </p:txBody>
      </p:sp>
      <p:sp>
        <p:nvSpPr>
          <p:cNvPr id="119" name="blablablablablablablablablablablablablablablablablablablabla"/>
          <p:cNvSpPr txBox="1"/>
          <p:nvPr/>
        </p:nvSpPr>
        <p:spPr>
          <a:xfrm>
            <a:off x="9640778" y="12557818"/>
            <a:ext cx="5089744" cy="61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4200"/>
              </a:lnSpc>
              <a:defRPr sz="3200" u="sng">
                <a:solidFill>
                  <a:srgbClr val="34A5FB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 u="none">
                <a:uFillTx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/>
              </a:rPr>
              <a:t>zoltan.nagy2@me.gov.hu</a:t>
            </a:r>
          </a:p>
        </p:txBody>
      </p:sp>
      <p:sp>
        <p:nvSpPr>
          <p:cNvPr id="120" name="Bence Tuzson…"/>
          <p:cNvSpPr txBox="1"/>
          <p:nvPr/>
        </p:nvSpPr>
        <p:spPr>
          <a:xfrm>
            <a:off x="2445743" y="9919757"/>
            <a:ext cx="19479815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sz="3000" cap="all" spc="642">
                <a:solidFill>
                  <a:srgbClr val="34A5FB"/>
                </a:solidFill>
              </a:defRPr>
            </a:pPr>
            <a:r>
              <a:rPr dirty="0"/>
              <a:t>ZOLTAN NAGY </a:t>
            </a:r>
          </a:p>
          <a:p>
            <a:pPr algn="ctr">
              <a:lnSpc>
                <a:spcPct val="120000"/>
              </a:lnSpc>
              <a:defRPr sz="3000" cap="all" spc="642">
                <a:solidFill>
                  <a:srgbClr val="34A5FB"/>
                </a:solidFill>
              </a:defRPr>
            </a:pPr>
            <a:r>
              <a:rPr dirty="0"/>
              <a:t>DEPUTY State SECRETARY for </a:t>
            </a:r>
            <a:r>
              <a:rPr lang="hu-HU" dirty="0" err="1" smtClean="0"/>
              <a:t>the</a:t>
            </a:r>
            <a:r>
              <a:rPr lang="hu-HU" smtClean="0"/>
              <a:t> </a:t>
            </a:r>
            <a:r>
              <a:rPr smtClean="0"/>
              <a:t>IMPLEMENTATION </a:t>
            </a:r>
            <a:r>
              <a:rPr dirty="0"/>
              <a:t>OF </a:t>
            </a:r>
          </a:p>
          <a:p>
            <a:pPr algn="ctr">
              <a:lnSpc>
                <a:spcPct val="120000"/>
              </a:lnSpc>
              <a:defRPr sz="3000" cap="all" spc="642">
                <a:solidFill>
                  <a:srgbClr val="34A5FB"/>
                </a:solidFill>
              </a:defRPr>
            </a:pPr>
            <a:r>
              <a:rPr dirty="0"/>
              <a:t>EU DEVELOPMENTS</a:t>
            </a:r>
          </a:p>
          <a:p>
            <a:pPr algn="ctr">
              <a:lnSpc>
                <a:spcPct val="120000"/>
              </a:lnSpc>
              <a:defRPr sz="3000" cap="all" spc="642">
                <a:solidFill>
                  <a:srgbClr val="34A5FB"/>
                </a:solidFill>
              </a:defRPr>
            </a:pPr>
            <a:r>
              <a:rPr lang="en-US" dirty="0"/>
              <a:t>Prime Minister’s office of Hungary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10-20 years from now: decision-making in Government based on data…"/>
          <p:cNvSpPr txBox="1"/>
          <p:nvPr/>
        </p:nvSpPr>
        <p:spPr>
          <a:xfrm>
            <a:off x="538483" y="4717128"/>
            <a:ext cx="10749795" cy="820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47571" indent="-647571">
              <a:buSzPct val="100000"/>
              <a:buFont typeface="Arial"/>
              <a:buChar char="•"/>
              <a:defRPr sz="5900">
                <a:solidFill>
                  <a:srgbClr val="494949"/>
                </a:solidFill>
              </a:defRPr>
            </a:pPr>
            <a:r>
              <a:t>10-20 years from now: decision-making in Government based on data</a:t>
            </a:r>
          </a:p>
          <a:p>
            <a:pPr marL="647571" indent="-647571">
              <a:buSzPct val="100000"/>
              <a:buFont typeface="Arial"/>
              <a:buChar char="•"/>
              <a:defRPr sz="5900">
                <a:solidFill>
                  <a:srgbClr val="494949"/>
                </a:solidFill>
              </a:defRPr>
            </a:pPr>
            <a:endParaRPr/>
          </a:p>
          <a:p>
            <a:pPr marL="647571" indent="-647571">
              <a:buSzPct val="100000"/>
              <a:buFont typeface="Arial"/>
              <a:buChar char="•"/>
              <a:defRPr sz="5900">
                <a:solidFill>
                  <a:srgbClr val="494949"/>
                </a:solidFill>
              </a:defRPr>
            </a:pPr>
            <a:r>
              <a:t>Public administration: should both serve citizens and support government decision-making (forecast societal trends and changes)</a:t>
            </a:r>
          </a:p>
        </p:txBody>
      </p:sp>
      <p:pic>
        <p:nvPicPr>
          <p:cNvPr id="60" name="shutterstock_569109583.jpg" descr="shutterstock_569109583.jpg"/>
          <p:cNvPicPr>
            <a:picLocks noChangeAspect="1"/>
          </p:cNvPicPr>
          <p:nvPr/>
        </p:nvPicPr>
        <p:blipFill>
          <a:blip r:embed="rId2">
            <a:extLst/>
          </a:blip>
          <a:srcRect l="8244" r="32416"/>
          <a:stretch>
            <a:fillRect/>
          </a:stretch>
        </p:blipFill>
        <p:spPr>
          <a:xfrm>
            <a:off x="12188824" y="0"/>
            <a:ext cx="1218882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he Future of…"/>
          <p:cNvSpPr txBox="1"/>
          <p:nvPr/>
        </p:nvSpPr>
        <p:spPr>
          <a:xfrm>
            <a:off x="563631" y="1379322"/>
            <a:ext cx="22823489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cap="all" spc="255">
                <a:solidFill>
                  <a:srgbClr val="494949"/>
                </a:solidFill>
              </a:defRPr>
            </a:pPr>
            <a:r>
              <a:t>The Future of </a:t>
            </a:r>
          </a:p>
          <a:p>
            <a:pPr>
              <a:defRPr sz="6400" cap="all" spc="255">
                <a:solidFill>
                  <a:srgbClr val="494949"/>
                </a:solidFill>
              </a:defRPr>
            </a:pPr>
            <a:r>
              <a:t>Public Administration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Working with data via: artificial intelligence; integrated databases…"/>
          <p:cNvSpPr txBox="1"/>
          <p:nvPr/>
        </p:nvSpPr>
        <p:spPr>
          <a:xfrm>
            <a:off x="13226192" y="1598622"/>
            <a:ext cx="10749794" cy="1154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47570" indent="-647570">
              <a:buSzPct val="100000"/>
              <a:buFont typeface="Arial"/>
              <a:buChar char="•"/>
              <a:defRPr sz="6800">
                <a:solidFill>
                  <a:srgbClr val="494949"/>
                </a:solidFill>
              </a:defRPr>
            </a:pPr>
            <a:r>
              <a:t>Working with data via: artificial intelligence; integrated databases</a:t>
            </a:r>
          </a:p>
          <a:p>
            <a:pPr>
              <a:defRPr sz="6800">
                <a:solidFill>
                  <a:srgbClr val="494949"/>
                </a:solidFill>
              </a:defRPr>
            </a:pPr>
            <a:endParaRPr/>
          </a:p>
          <a:p>
            <a:pPr marL="647570" indent="-647570">
              <a:buSzPct val="100000"/>
              <a:buFont typeface="Arial"/>
              <a:buChar char="•"/>
              <a:defRPr sz="6800">
                <a:solidFill>
                  <a:srgbClr val="494949"/>
                </a:solidFill>
              </a:defRPr>
            </a:pPr>
            <a:r>
              <a:t>Data: must be anonymous (protection of citizens’ rights)</a:t>
            </a:r>
          </a:p>
          <a:p>
            <a:pPr>
              <a:defRPr sz="6800">
                <a:solidFill>
                  <a:srgbClr val="494949"/>
                </a:solidFill>
              </a:defRPr>
            </a:pPr>
            <a:endParaRPr/>
          </a:p>
          <a:p>
            <a:pPr marL="647570" indent="-647570">
              <a:buSzPct val="100000"/>
              <a:buFont typeface="Arial"/>
              <a:buChar char="•"/>
              <a:defRPr sz="6800">
                <a:solidFill>
                  <a:srgbClr val="494949"/>
                </a:solidFill>
              </a:defRPr>
            </a:pPr>
            <a:r>
              <a:t>Current examples: bank system; forecast systems; monitoring systems</a:t>
            </a:r>
          </a:p>
        </p:txBody>
      </p:sp>
      <p:pic>
        <p:nvPicPr>
          <p:cNvPr id="64" name="shutterstock_715686202.jpg" descr="shutterstock_715686202.jpg"/>
          <p:cNvPicPr>
            <a:picLocks noChangeAspect="1"/>
          </p:cNvPicPr>
          <p:nvPr/>
        </p:nvPicPr>
        <p:blipFill>
          <a:blip r:embed="rId2">
            <a:extLst/>
          </a:blip>
          <a:srcRect l="40817"/>
          <a:stretch>
            <a:fillRect/>
          </a:stretch>
        </p:blipFill>
        <p:spPr>
          <a:xfrm>
            <a:off x="-21387" y="0"/>
            <a:ext cx="1217623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égyszög"/>
          <p:cNvSpPr/>
          <p:nvPr/>
        </p:nvSpPr>
        <p:spPr>
          <a:xfrm>
            <a:off x="8721724" y="789354"/>
            <a:ext cx="15655927" cy="3669834"/>
          </a:xfrm>
          <a:prstGeom prst="rect">
            <a:avLst/>
          </a:prstGeom>
          <a:solidFill>
            <a:srgbClr val="14A5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67" name="The Human Factor in Public Service"/>
          <p:cNvSpPr txBox="1"/>
          <p:nvPr/>
        </p:nvSpPr>
        <p:spPr>
          <a:xfrm>
            <a:off x="9319828" y="1118062"/>
            <a:ext cx="13726108" cy="2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11500"/>
              </a:lnSpc>
              <a:defRPr sz="9300" b="1" spc="279"/>
            </a:lvl1pPr>
          </a:lstStyle>
          <a:p>
            <a:r>
              <a:t>The Human Factor in Public Service</a:t>
            </a:r>
          </a:p>
        </p:txBody>
      </p:sp>
      <p:sp>
        <p:nvSpPr>
          <p:cNvPr id="68" name="We are headed toward: service based public administration…"/>
          <p:cNvSpPr txBox="1"/>
          <p:nvPr/>
        </p:nvSpPr>
        <p:spPr>
          <a:xfrm>
            <a:off x="9210641" y="4962430"/>
            <a:ext cx="14678094" cy="8623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200">
                <a:solidFill>
                  <a:srgbClr val="494949"/>
                </a:solidFill>
              </a:defRPr>
            </a:pPr>
            <a:r>
              <a:rPr dirty="0"/>
              <a:t>Long transformation of government management: from state focused bureaucracy to citizen-focused public service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200">
                <a:solidFill>
                  <a:srgbClr val="494949"/>
                </a:solidFill>
              </a:defRPr>
            </a:pPr>
            <a:r>
              <a:rPr dirty="0"/>
              <a:t>Learnt, unified procedures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200">
                <a:solidFill>
                  <a:srgbClr val="494949"/>
                </a:solidFill>
              </a:defRPr>
            </a:pPr>
            <a:r>
              <a:rPr dirty="0"/>
              <a:t>Forms similar to </a:t>
            </a:r>
            <a:r>
              <a:rPr lang="hu-HU" dirty="0" smtClean="0"/>
              <a:t>business </a:t>
            </a:r>
            <a:r>
              <a:rPr lang="hu-HU" dirty="0" err="1" smtClean="0"/>
              <a:t>world</a:t>
            </a:r>
            <a:r>
              <a:rPr dirty="0" smtClean="0"/>
              <a:t>: </a:t>
            </a:r>
            <a:r>
              <a:rPr dirty="0"/>
              <a:t>unified design, same physical conditions (e.g.: government windows/bank front desks)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200">
                <a:solidFill>
                  <a:srgbClr val="494949"/>
                </a:solidFill>
              </a:defRPr>
            </a:pPr>
            <a:r>
              <a:rPr dirty="0"/>
              <a:t>Public officials: work from knowledge bases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200">
                <a:solidFill>
                  <a:srgbClr val="494949"/>
                </a:solidFill>
              </a:defRPr>
            </a:pPr>
            <a:r>
              <a:rPr dirty="0"/>
              <a:t>Competitive environment (public admin/business environment)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200">
                <a:solidFill>
                  <a:srgbClr val="494949"/>
                </a:solidFill>
              </a:defRPr>
            </a:pPr>
            <a:r>
              <a:rPr dirty="0"/>
              <a:t>Human resource strategy needed for working standards, conditions</a:t>
            </a:r>
          </a:p>
        </p:txBody>
      </p:sp>
      <p:pic>
        <p:nvPicPr>
          <p:cNvPr id="69" name="cucc.jpg" descr="cucc.jpg"/>
          <p:cNvPicPr>
            <a:picLocks noChangeAspect="1"/>
          </p:cNvPicPr>
          <p:nvPr/>
        </p:nvPicPr>
        <p:blipFill>
          <a:blip r:embed="rId2">
            <a:extLst/>
          </a:blip>
          <a:srcRect l="32115" r="32115"/>
          <a:stretch>
            <a:fillRect/>
          </a:stretch>
        </p:blipFill>
        <p:spPr>
          <a:xfrm>
            <a:off x="-2" y="0"/>
            <a:ext cx="8721729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lakzat"/>
          <p:cNvSpPr/>
          <p:nvPr/>
        </p:nvSpPr>
        <p:spPr>
          <a:xfrm>
            <a:off x="6538860" y="9976355"/>
            <a:ext cx="1268787" cy="1018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78"/>
                </a:moveTo>
                <a:lnTo>
                  <a:pt x="3122" y="0"/>
                </a:lnTo>
                <a:cubicBezTo>
                  <a:pt x="2278" y="2014"/>
                  <a:pt x="1224" y="3936"/>
                  <a:pt x="0" y="5568"/>
                </a:cubicBezTo>
                <a:lnTo>
                  <a:pt x="18527" y="21600"/>
                </a:lnTo>
                <a:cubicBezTo>
                  <a:pt x="19408" y="19632"/>
                  <a:pt x="20461" y="17771"/>
                  <a:pt x="21600" y="16078"/>
                </a:cubicBezTo>
              </a:path>
            </a:pathLst>
          </a:custGeom>
          <a:solidFill>
            <a:srgbClr val="4E4E4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71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2" name="Alakzat"/>
          <p:cNvSpPr/>
          <p:nvPr/>
        </p:nvSpPr>
        <p:spPr>
          <a:xfrm>
            <a:off x="16937883" y="11073927"/>
            <a:ext cx="532473" cy="78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40"/>
                </a:moveTo>
                <a:cubicBezTo>
                  <a:pt x="21600" y="14480"/>
                  <a:pt x="20752" y="17185"/>
                  <a:pt x="18969" y="18955"/>
                </a:cubicBezTo>
                <a:cubicBezTo>
                  <a:pt x="17186" y="20745"/>
                  <a:pt x="14468" y="21600"/>
                  <a:pt x="10785" y="21600"/>
                </a:cubicBezTo>
                <a:cubicBezTo>
                  <a:pt x="7219" y="21600"/>
                  <a:pt x="4501" y="20665"/>
                  <a:pt x="2718" y="18895"/>
                </a:cubicBezTo>
                <a:cubicBezTo>
                  <a:pt x="935" y="17045"/>
                  <a:pt x="0" y="14400"/>
                  <a:pt x="0" y="10840"/>
                </a:cubicBezTo>
                <a:cubicBezTo>
                  <a:pt x="0" y="7061"/>
                  <a:pt x="935" y="4415"/>
                  <a:pt x="2718" y="2625"/>
                </a:cubicBezTo>
                <a:cubicBezTo>
                  <a:pt x="4384" y="855"/>
                  <a:pt x="7219" y="0"/>
                  <a:pt x="10785" y="0"/>
                </a:cubicBezTo>
                <a:cubicBezTo>
                  <a:pt x="14351" y="0"/>
                  <a:pt x="17070" y="915"/>
                  <a:pt x="18853" y="2705"/>
                </a:cubicBezTo>
                <a:cubicBezTo>
                  <a:pt x="20752" y="4555"/>
                  <a:pt x="21600" y="7339"/>
                  <a:pt x="21600" y="10840"/>
                </a:cubicBezTo>
                <a:close/>
                <a:moveTo>
                  <a:pt x="6489" y="10840"/>
                </a:moveTo>
                <a:cubicBezTo>
                  <a:pt x="6489" y="13406"/>
                  <a:pt x="6927" y="15255"/>
                  <a:pt x="7541" y="16389"/>
                </a:cubicBezTo>
                <a:cubicBezTo>
                  <a:pt x="8184" y="17463"/>
                  <a:pt x="9207" y="18040"/>
                  <a:pt x="10785" y="18040"/>
                </a:cubicBezTo>
                <a:cubicBezTo>
                  <a:pt x="12247" y="18040"/>
                  <a:pt x="13416" y="17463"/>
                  <a:pt x="14030" y="16389"/>
                </a:cubicBezTo>
                <a:cubicBezTo>
                  <a:pt x="14760" y="15176"/>
                  <a:pt x="15082" y="13406"/>
                  <a:pt x="15082" y="10840"/>
                </a:cubicBezTo>
                <a:cubicBezTo>
                  <a:pt x="15082" y="8194"/>
                  <a:pt x="14760" y="6404"/>
                  <a:pt x="14030" y="5271"/>
                </a:cubicBezTo>
                <a:cubicBezTo>
                  <a:pt x="13416" y="4137"/>
                  <a:pt x="12247" y="3560"/>
                  <a:pt x="10785" y="3560"/>
                </a:cubicBezTo>
                <a:cubicBezTo>
                  <a:pt x="9207" y="3560"/>
                  <a:pt x="8184" y="4137"/>
                  <a:pt x="7541" y="5271"/>
                </a:cubicBezTo>
                <a:cubicBezTo>
                  <a:pt x="6927" y="6404"/>
                  <a:pt x="6489" y="8194"/>
                  <a:pt x="6489" y="1084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71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73" name="blablablablablablablablablablablablablablablablablablablabla"/>
          <p:cNvSpPr txBox="1"/>
          <p:nvPr/>
        </p:nvSpPr>
        <p:spPr>
          <a:xfrm>
            <a:off x="2345519" y="11616239"/>
            <a:ext cx="3479622" cy="167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lvl1pPr>
          </a:lstStyle>
          <a:p>
            <a:r>
              <a:t>client signs contract at the lawyer</a:t>
            </a:r>
          </a:p>
        </p:txBody>
      </p:sp>
      <p:sp>
        <p:nvSpPr>
          <p:cNvPr id="74" name="Paper-based real-estate sales contract procedure now"/>
          <p:cNvSpPr txBox="1"/>
          <p:nvPr/>
        </p:nvSpPr>
        <p:spPr>
          <a:xfrm>
            <a:off x="318720" y="1276824"/>
            <a:ext cx="23733860" cy="24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20000"/>
              </a:lnSpc>
              <a:defRPr sz="7100" spc="443">
                <a:solidFill>
                  <a:srgbClr val="494949"/>
                </a:solidFill>
              </a:defRPr>
            </a:lvl1pPr>
          </a:lstStyle>
          <a:p>
            <a:r>
              <a:t>Transformation of paper based  real-estate registry</a:t>
            </a:r>
          </a:p>
        </p:txBody>
      </p:sp>
      <p:sp>
        <p:nvSpPr>
          <p:cNvPr id="75" name="Challenge: our legal thinking formulated during the reign of Queen Maria Theresa (18th Century: now we are in the 21st century)"/>
          <p:cNvSpPr txBox="1"/>
          <p:nvPr/>
        </p:nvSpPr>
        <p:spPr>
          <a:xfrm>
            <a:off x="1910979" y="2952075"/>
            <a:ext cx="20575208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494949"/>
                </a:solidFill>
              </a:defRPr>
            </a:lvl1pPr>
          </a:lstStyle>
          <a:p>
            <a:r>
              <a:rPr dirty="0"/>
              <a:t>Challenge: our legal thinking formulated during the reign of Queen Maria Theresa (18th </a:t>
            </a:r>
            <a:r>
              <a:rPr dirty="0" smtClean="0"/>
              <a:t>century: </a:t>
            </a:r>
            <a:r>
              <a:rPr dirty="0"/>
              <a:t>now we are in the 21st century)</a:t>
            </a:r>
          </a:p>
        </p:txBody>
      </p:sp>
      <p:sp>
        <p:nvSpPr>
          <p:cNvPr id="76" name="Alakzat"/>
          <p:cNvSpPr/>
          <p:nvPr/>
        </p:nvSpPr>
        <p:spPr>
          <a:xfrm>
            <a:off x="716549" y="3370373"/>
            <a:ext cx="558657" cy="55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14A5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062">
              <a:defRPr sz="2800">
                <a:solidFill>
                  <a:srgbClr val="49494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7" name="writing-1149962_1920.jpeg" descr="writing-1149962_19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607" y="6173986"/>
            <a:ext cx="7699445" cy="5136974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blablablablablablablablablablablablablablablablablablablabla"/>
          <p:cNvSpPr txBox="1"/>
          <p:nvPr/>
        </p:nvSpPr>
        <p:spPr>
          <a:xfrm>
            <a:off x="10458772" y="11882939"/>
            <a:ext cx="347962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pPr>
            <a:r>
              <a:rPr dirty="0" smtClean="0"/>
              <a:t>trans</a:t>
            </a:r>
            <a:r>
              <a:rPr lang="hu-HU" dirty="0" err="1" smtClean="0"/>
              <a:t>fer</a:t>
            </a:r>
            <a:r>
              <a:rPr dirty="0" smtClean="0"/>
              <a:t>s</a:t>
            </a:r>
            <a:endParaRPr dirty="0"/>
          </a:p>
          <a:p>
            <a: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pPr>
            <a:r>
              <a:rPr dirty="0"/>
              <a:t> money</a:t>
            </a:r>
          </a:p>
        </p:txBody>
      </p:sp>
      <p:sp>
        <p:nvSpPr>
          <p:cNvPr id="79" name="blablablablablablablablablablablablablablablablablablablabla"/>
          <p:cNvSpPr txBox="1"/>
          <p:nvPr/>
        </p:nvSpPr>
        <p:spPr>
          <a:xfrm>
            <a:off x="18373922" y="11616239"/>
            <a:ext cx="3849962" cy="167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lvl1pPr>
          </a:lstStyle>
          <a:p>
            <a:r>
              <a:t>weeks after the signature property rights are registered</a:t>
            </a:r>
          </a:p>
        </p:txBody>
      </p:sp>
      <p:pic>
        <p:nvPicPr>
          <p:cNvPr id="80" name="euro-note-1205315_1280.jpg" descr="euro-note-1205315_1280.jpg"/>
          <p:cNvPicPr>
            <a:picLocks noChangeAspect="1"/>
          </p:cNvPicPr>
          <p:nvPr/>
        </p:nvPicPr>
        <p:blipFill>
          <a:blip r:embed="rId3">
            <a:extLst/>
          </a:blip>
          <a:srcRect r="13228"/>
          <a:stretch>
            <a:fillRect/>
          </a:stretch>
        </p:blipFill>
        <p:spPr>
          <a:xfrm>
            <a:off x="8236381" y="6173986"/>
            <a:ext cx="7924297" cy="513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ncheie-rca.jpg" descr="incheie-rca.jpg"/>
          <p:cNvPicPr>
            <a:picLocks noChangeAspect="1"/>
          </p:cNvPicPr>
          <p:nvPr/>
        </p:nvPicPr>
        <p:blipFill>
          <a:blip r:embed="rId4">
            <a:extLst/>
          </a:blip>
          <a:srcRect l="17009"/>
          <a:stretch>
            <a:fillRect/>
          </a:stretch>
        </p:blipFill>
        <p:spPr>
          <a:xfrm>
            <a:off x="16462113" y="6173986"/>
            <a:ext cx="7673770" cy="513697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Vonal"/>
          <p:cNvSpPr/>
          <p:nvPr/>
        </p:nvSpPr>
        <p:spPr>
          <a:xfrm flipV="1">
            <a:off x="11550650" y="6223000"/>
            <a:ext cx="1270000" cy="127000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3" name="Vonal"/>
          <p:cNvSpPr/>
          <p:nvPr/>
        </p:nvSpPr>
        <p:spPr>
          <a:xfrm flipV="1">
            <a:off x="11677650" y="6350000"/>
            <a:ext cx="1270000" cy="1270000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4" name="Vonal"/>
          <p:cNvSpPr/>
          <p:nvPr/>
        </p:nvSpPr>
        <p:spPr>
          <a:xfrm>
            <a:off x="6916758" y="12455450"/>
            <a:ext cx="2450397" cy="1"/>
          </a:xfrm>
          <a:prstGeom prst="line">
            <a:avLst/>
          </a:prstGeom>
          <a:ln w="215900">
            <a:solidFill>
              <a:schemeClr val="accent1"/>
            </a:solidFill>
            <a:tailEnd type="stealth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5" name="Vonal"/>
          <p:cNvSpPr/>
          <p:nvPr/>
        </p:nvSpPr>
        <p:spPr>
          <a:xfrm>
            <a:off x="14930959" y="12455450"/>
            <a:ext cx="2450398" cy="1"/>
          </a:xfrm>
          <a:prstGeom prst="line">
            <a:avLst/>
          </a:prstGeom>
          <a:ln w="215900">
            <a:solidFill>
              <a:schemeClr val="accent1"/>
            </a:solidFill>
            <a:tailEnd type="stealth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6" name="PROCEDURE NOW"/>
          <p:cNvSpPr txBox="1"/>
          <p:nvPr/>
        </p:nvSpPr>
        <p:spPr>
          <a:xfrm>
            <a:off x="8411983" y="4740393"/>
            <a:ext cx="780133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defRPr sz="6100" b="1" spc="380">
                <a:solidFill>
                  <a:srgbClr val="494949"/>
                </a:solidFill>
              </a:defRPr>
            </a:lvl1pPr>
          </a:lstStyle>
          <a:p>
            <a:r>
              <a:t>PROCEDURE NOW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lakzat"/>
          <p:cNvSpPr/>
          <p:nvPr/>
        </p:nvSpPr>
        <p:spPr>
          <a:xfrm>
            <a:off x="6425500" y="8349211"/>
            <a:ext cx="1268787" cy="1018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078"/>
                </a:moveTo>
                <a:lnTo>
                  <a:pt x="3122" y="0"/>
                </a:lnTo>
                <a:cubicBezTo>
                  <a:pt x="2278" y="2014"/>
                  <a:pt x="1224" y="3936"/>
                  <a:pt x="0" y="5568"/>
                </a:cubicBezTo>
                <a:lnTo>
                  <a:pt x="18527" y="21600"/>
                </a:lnTo>
                <a:cubicBezTo>
                  <a:pt x="19408" y="19632"/>
                  <a:pt x="20461" y="17771"/>
                  <a:pt x="21600" y="16078"/>
                </a:cubicBezTo>
              </a:path>
            </a:pathLst>
          </a:custGeom>
          <a:solidFill>
            <a:srgbClr val="4E4E4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71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89" name="Alakzat"/>
          <p:cNvSpPr/>
          <p:nvPr/>
        </p:nvSpPr>
        <p:spPr>
          <a:xfrm>
            <a:off x="16824522" y="9446783"/>
            <a:ext cx="532473" cy="783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40"/>
                </a:moveTo>
                <a:cubicBezTo>
                  <a:pt x="21600" y="14480"/>
                  <a:pt x="20752" y="17185"/>
                  <a:pt x="18969" y="18955"/>
                </a:cubicBezTo>
                <a:cubicBezTo>
                  <a:pt x="17186" y="20745"/>
                  <a:pt x="14468" y="21600"/>
                  <a:pt x="10785" y="21600"/>
                </a:cubicBezTo>
                <a:cubicBezTo>
                  <a:pt x="7219" y="21600"/>
                  <a:pt x="4501" y="20665"/>
                  <a:pt x="2718" y="18895"/>
                </a:cubicBezTo>
                <a:cubicBezTo>
                  <a:pt x="935" y="17045"/>
                  <a:pt x="0" y="14400"/>
                  <a:pt x="0" y="10840"/>
                </a:cubicBezTo>
                <a:cubicBezTo>
                  <a:pt x="0" y="7061"/>
                  <a:pt x="935" y="4415"/>
                  <a:pt x="2718" y="2625"/>
                </a:cubicBezTo>
                <a:cubicBezTo>
                  <a:pt x="4384" y="855"/>
                  <a:pt x="7219" y="0"/>
                  <a:pt x="10785" y="0"/>
                </a:cubicBezTo>
                <a:cubicBezTo>
                  <a:pt x="14351" y="0"/>
                  <a:pt x="17070" y="915"/>
                  <a:pt x="18853" y="2705"/>
                </a:cubicBezTo>
                <a:cubicBezTo>
                  <a:pt x="20752" y="4555"/>
                  <a:pt x="21600" y="7339"/>
                  <a:pt x="21600" y="10840"/>
                </a:cubicBezTo>
                <a:close/>
                <a:moveTo>
                  <a:pt x="6489" y="10840"/>
                </a:moveTo>
                <a:cubicBezTo>
                  <a:pt x="6489" y="13406"/>
                  <a:pt x="6927" y="15255"/>
                  <a:pt x="7541" y="16389"/>
                </a:cubicBezTo>
                <a:cubicBezTo>
                  <a:pt x="8184" y="17463"/>
                  <a:pt x="9207" y="18040"/>
                  <a:pt x="10785" y="18040"/>
                </a:cubicBezTo>
                <a:cubicBezTo>
                  <a:pt x="12247" y="18040"/>
                  <a:pt x="13416" y="17463"/>
                  <a:pt x="14030" y="16389"/>
                </a:cubicBezTo>
                <a:cubicBezTo>
                  <a:pt x="14760" y="15176"/>
                  <a:pt x="15082" y="13406"/>
                  <a:pt x="15082" y="10840"/>
                </a:cubicBezTo>
                <a:cubicBezTo>
                  <a:pt x="15082" y="8194"/>
                  <a:pt x="14760" y="6404"/>
                  <a:pt x="14030" y="5271"/>
                </a:cubicBezTo>
                <a:cubicBezTo>
                  <a:pt x="13416" y="4137"/>
                  <a:pt x="12247" y="3560"/>
                  <a:pt x="10785" y="3560"/>
                </a:cubicBezTo>
                <a:cubicBezTo>
                  <a:pt x="9207" y="3560"/>
                  <a:pt x="8184" y="4137"/>
                  <a:pt x="7541" y="5271"/>
                </a:cubicBezTo>
                <a:cubicBezTo>
                  <a:pt x="6927" y="6404"/>
                  <a:pt x="6489" y="8194"/>
                  <a:pt x="6489" y="1084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7100"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90" name="blablablablablablablablablablablablablablablablablablablabla"/>
          <p:cNvSpPr txBox="1"/>
          <p:nvPr/>
        </p:nvSpPr>
        <p:spPr>
          <a:xfrm>
            <a:off x="2232159" y="9989095"/>
            <a:ext cx="3479622" cy="167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lvl1pPr>
          </a:lstStyle>
          <a:p>
            <a:r>
              <a:t>client signs contract at the lawyer</a:t>
            </a:r>
          </a:p>
        </p:txBody>
      </p:sp>
      <p:sp>
        <p:nvSpPr>
          <p:cNvPr id="91" name="Paper-based real-estate sales contract procedure now"/>
          <p:cNvSpPr txBox="1"/>
          <p:nvPr/>
        </p:nvSpPr>
        <p:spPr>
          <a:xfrm>
            <a:off x="318720" y="1508700"/>
            <a:ext cx="23733860" cy="24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sz="7100" spc="443">
                <a:solidFill>
                  <a:srgbClr val="494949"/>
                </a:solidFill>
              </a:defRPr>
            </a:pPr>
            <a:r>
              <a:t>Transformation of paper based  real-estate registry</a:t>
            </a:r>
          </a:p>
          <a:p>
            <a:pPr algn="ctr">
              <a:lnSpc>
                <a:spcPct val="120000"/>
              </a:lnSpc>
              <a:defRPr sz="7100" b="1" spc="443">
                <a:solidFill>
                  <a:srgbClr val="494949"/>
                </a:solidFill>
              </a:defRPr>
            </a:pPr>
            <a:r>
              <a:t>FUTURE</a:t>
            </a:r>
          </a:p>
        </p:txBody>
      </p:sp>
      <p:sp>
        <p:nvSpPr>
          <p:cNvPr id="92" name="Responsibility changes: original document is kept by the lawyer; digital copy sent to Land Registry"/>
          <p:cNvSpPr txBox="1"/>
          <p:nvPr/>
        </p:nvSpPr>
        <p:spPr>
          <a:xfrm>
            <a:off x="971123" y="12382225"/>
            <a:ext cx="2322201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494949"/>
                </a:solidFill>
              </a:defRPr>
            </a:lvl1pPr>
          </a:lstStyle>
          <a:p>
            <a:r>
              <a:t>Responsibility changes: original document is kept by the lawyer; digital copy sent to Land Registry</a:t>
            </a:r>
          </a:p>
        </p:txBody>
      </p:sp>
      <p:sp>
        <p:nvSpPr>
          <p:cNvPr id="93" name="Alakzat"/>
          <p:cNvSpPr/>
          <p:nvPr/>
        </p:nvSpPr>
        <p:spPr>
          <a:xfrm>
            <a:off x="195155" y="12471197"/>
            <a:ext cx="558657" cy="55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14A5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062">
              <a:defRPr sz="2800">
                <a:solidFill>
                  <a:srgbClr val="49494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4" name="writing-1149962_1920.jpeg" descr="writing-1149962_19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48" y="4546842"/>
            <a:ext cx="7699445" cy="513697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blablablablablablablablablablablablablablablablablablablabla"/>
          <p:cNvSpPr txBox="1"/>
          <p:nvPr/>
        </p:nvSpPr>
        <p:spPr>
          <a:xfrm>
            <a:off x="10345412" y="10255795"/>
            <a:ext cx="347962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pPr>
            <a:r>
              <a:rPr dirty="0" smtClean="0"/>
              <a:t>trans</a:t>
            </a:r>
            <a:r>
              <a:rPr lang="hu-HU" dirty="0" err="1" smtClean="0"/>
              <a:t>fer</a:t>
            </a:r>
            <a:r>
              <a:rPr dirty="0" smtClean="0"/>
              <a:t>s</a:t>
            </a:r>
            <a:endParaRPr dirty="0"/>
          </a:p>
          <a:p>
            <a: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pPr>
            <a:r>
              <a:rPr dirty="0"/>
              <a:t> money</a:t>
            </a:r>
          </a:p>
        </p:txBody>
      </p:sp>
      <p:sp>
        <p:nvSpPr>
          <p:cNvPr id="96" name="blablablablablablablablablablablablablablablablablablablabla"/>
          <p:cNvSpPr txBox="1"/>
          <p:nvPr/>
        </p:nvSpPr>
        <p:spPr>
          <a:xfrm>
            <a:off x="18260468" y="10255795"/>
            <a:ext cx="3849961" cy="1145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pPr>
            <a:r>
              <a:t>immediately gets </a:t>
            </a:r>
          </a:p>
          <a:p>
            <a:pPr algn="ctr">
              <a:lnSpc>
                <a:spcPts val="4200"/>
              </a:lnSpc>
              <a:defRPr sz="3200">
                <a:solidFill>
                  <a:srgbClr val="494949"/>
                </a:solidFill>
              </a:defRPr>
            </a:pPr>
            <a:r>
              <a:t>digital notifications</a:t>
            </a:r>
          </a:p>
        </p:txBody>
      </p:sp>
      <p:pic>
        <p:nvPicPr>
          <p:cNvPr id="97" name="euro-note-1205315_1280.jpg" descr="euro-note-1205315_1280.jpg"/>
          <p:cNvPicPr>
            <a:picLocks noChangeAspect="1"/>
          </p:cNvPicPr>
          <p:nvPr/>
        </p:nvPicPr>
        <p:blipFill>
          <a:blip r:embed="rId3">
            <a:extLst/>
          </a:blip>
          <a:srcRect r="13228"/>
          <a:stretch>
            <a:fillRect/>
          </a:stretch>
        </p:blipFill>
        <p:spPr>
          <a:xfrm>
            <a:off x="8123021" y="4546842"/>
            <a:ext cx="7924297" cy="513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mobile-phone-1562809_1920.png" descr="mobile-phone-1562809_1920.png"/>
          <p:cNvPicPr>
            <a:picLocks noChangeAspect="1"/>
          </p:cNvPicPr>
          <p:nvPr/>
        </p:nvPicPr>
        <p:blipFill>
          <a:blip r:embed="rId4">
            <a:extLst/>
          </a:blip>
          <a:srcRect l="6244" r="6244"/>
          <a:stretch>
            <a:fillRect/>
          </a:stretch>
        </p:blipFill>
        <p:spPr>
          <a:xfrm>
            <a:off x="16121845" y="4546842"/>
            <a:ext cx="8127399" cy="513697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Vonal"/>
          <p:cNvSpPr/>
          <p:nvPr/>
        </p:nvSpPr>
        <p:spPr>
          <a:xfrm>
            <a:off x="6803398" y="10828306"/>
            <a:ext cx="2450398" cy="1"/>
          </a:xfrm>
          <a:prstGeom prst="line">
            <a:avLst/>
          </a:prstGeom>
          <a:ln w="215900">
            <a:solidFill>
              <a:schemeClr val="accent1"/>
            </a:solidFill>
            <a:tailEnd type="stealth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4B4B4"/>
                </a:solidFill>
              </a:defRPr>
            </a:pPr>
            <a:endParaRPr/>
          </a:p>
        </p:txBody>
      </p:sp>
      <p:sp>
        <p:nvSpPr>
          <p:cNvPr id="100" name="Vonal"/>
          <p:cNvSpPr/>
          <p:nvPr/>
        </p:nvSpPr>
        <p:spPr>
          <a:xfrm>
            <a:off x="14916651" y="10828306"/>
            <a:ext cx="2450398" cy="1"/>
          </a:xfrm>
          <a:prstGeom prst="line">
            <a:avLst/>
          </a:prstGeom>
          <a:ln w="215900">
            <a:solidFill>
              <a:schemeClr val="accent1"/>
            </a:solidFill>
            <a:tailEnd type="stealth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B4B4B4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atabases must be harmonized, integrated;…"/>
          <p:cNvSpPr/>
          <p:nvPr/>
        </p:nvSpPr>
        <p:spPr>
          <a:xfrm>
            <a:off x="785354" y="8705501"/>
            <a:ext cx="22800591" cy="4704445"/>
          </a:xfrm>
          <a:prstGeom prst="rect">
            <a:avLst/>
          </a:prstGeom>
          <a:solidFill>
            <a:srgbClr val="14A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spAutoFit/>
          </a:bodyPr>
          <a:lstStyle/>
          <a:p>
            <a:pPr algn="ctr">
              <a:lnSpc>
                <a:spcPts val="9000"/>
              </a:lnSpc>
              <a:defRPr sz="6100" b="1"/>
            </a:pPr>
            <a:r>
              <a:t>Databases must be harmonized, integrated; </a:t>
            </a:r>
          </a:p>
          <a:p>
            <a:pPr algn="ctr">
              <a:lnSpc>
                <a:spcPts val="9000"/>
              </a:lnSpc>
              <a:defRPr sz="6100" b="1"/>
            </a:pPr>
            <a:r>
              <a:t>now: 100 different systems operate parallel-data do not meet</a:t>
            </a:r>
          </a:p>
          <a:p>
            <a:pPr algn="ctr">
              <a:lnSpc>
                <a:spcPts val="9000"/>
              </a:lnSpc>
              <a:defRPr sz="6100" b="1"/>
            </a:pPr>
            <a:r>
              <a:t>good quality data needed; </a:t>
            </a:r>
          </a:p>
          <a:p>
            <a:pPr algn="ctr">
              <a:lnSpc>
                <a:spcPts val="9000"/>
              </a:lnSpc>
              <a:defRPr sz="6100" b="1"/>
            </a:pPr>
            <a:r>
              <a:t>data protection: crucial!</a:t>
            </a:r>
          </a:p>
        </p:txBody>
      </p:sp>
      <p:pic>
        <p:nvPicPr>
          <p:cNvPr id="103" name="shutterstock_597024146.jpg" descr="shutterstock_597024146.jpg"/>
          <p:cNvPicPr>
            <a:picLocks noChangeAspect="1"/>
          </p:cNvPicPr>
          <p:nvPr/>
        </p:nvPicPr>
        <p:blipFill>
          <a:blip r:embed="rId2">
            <a:extLst/>
          </a:blip>
          <a:srcRect t="20931" b="26540"/>
          <a:stretch>
            <a:fillRect/>
          </a:stretch>
        </p:blipFill>
        <p:spPr>
          <a:xfrm>
            <a:off x="-126008" y="-1"/>
            <a:ext cx="24623412" cy="8146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Négyszög"/>
          <p:cNvSpPr/>
          <p:nvPr/>
        </p:nvSpPr>
        <p:spPr>
          <a:xfrm>
            <a:off x="7383" y="527964"/>
            <a:ext cx="15655927" cy="3416303"/>
          </a:xfrm>
          <a:prstGeom prst="rect">
            <a:avLst/>
          </a:prstGeom>
          <a:solidFill>
            <a:srgbClr val="14A5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06" name="Practical Example:…"/>
          <p:cNvSpPr txBox="1"/>
          <p:nvPr/>
        </p:nvSpPr>
        <p:spPr>
          <a:xfrm>
            <a:off x="698959" y="46182"/>
            <a:ext cx="14678092" cy="3416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6400" b="1" spc="192"/>
            </a:pPr>
            <a:endParaRPr/>
          </a:p>
          <a:p>
            <a:pPr>
              <a:lnSpc>
                <a:spcPct val="120000"/>
              </a:lnSpc>
              <a:defRPr sz="6400" b="1" spc="192"/>
            </a:pPr>
            <a:r>
              <a:t>Digital Simplification of Public Procurement in EU</a:t>
            </a:r>
          </a:p>
        </p:txBody>
      </p:sp>
      <p:sp>
        <p:nvSpPr>
          <p:cNvPr id="107" name="Public procurement in EU: very bureaucratic,  slow, not competitive…"/>
          <p:cNvSpPr txBox="1"/>
          <p:nvPr/>
        </p:nvSpPr>
        <p:spPr>
          <a:xfrm>
            <a:off x="698957" y="4367013"/>
            <a:ext cx="14678095" cy="9006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EU directives make the procedure uncompetitive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Public procurement in EU: very bureaucratic, slow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Special procurement knowledge is needed which is expensive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Digital decision-making has to be strengthened </a:t>
            </a:r>
          </a:p>
          <a:p>
            <a:pPr marL="342831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How it should change:</a:t>
            </a:r>
          </a:p>
          <a:p>
            <a:pPr marL="1257047" lvl="1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Artificial intelligence programs should be applied</a:t>
            </a:r>
          </a:p>
          <a:p>
            <a:pPr marL="2171265" lvl="2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It works from databases</a:t>
            </a:r>
          </a:p>
          <a:p>
            <a:pPr marL="2171265" lvl="2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Evaluates tenders quickly</a:t>
            </a:r>
          </a:p>
          <a:p>
            <a:pPr marL="2171265" lvl="2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Accelerates the process</a:t>
            </a:r>
          </a:p>
          <a:p>
            <a:pPr marL="2171265" lvl="2" indent="-342831">
              <a:lnSpc>
                <a:spcPct val="120000"/>
              </a:lnSpc>
              <a:buSzPct val="100000"/>
              <a:buFont typeface="Arial"/>
              <a:buChar char="•"/>
              <a:defRPr sz="4500">
                <a:solidFill>
                  <a:srgbClr val="494949"/>
                </a:solidFill>
              </a:defRPr>
            </a:pPr>
            <a:r>
              <a:t>Increases competitiveness for the participants</a:t>
            </a:r>
          </a:p>
        </p:txBody>
      </p:sp>
      <p:pic>
        <p:nvPicPr>
          <p:cNvPr id="108" name="documents-3816835_1920.jpg" descr="documents-3816835_1920.jpg"/>
          <p:cNvPicPr>
            <a:picLocks noChangeAspect="1"/>
          </p:cNvPicPr>
          <p:nvPr/>
        </p:nvPicPr>
        <p:blipFill>
          <a:blip r:embed="rId2">
            <a:extLst/>
          </a:blip>
          <a:srcRect l="51209" r="6529"/>
          <a:stretch>
            <a:fillRect/>
          </a:stretch>
        </p:blipFill>
        <p:spPr>
          <a:xfrm>
            <a:off x="15655416" y="-2"/>
            <a:ext cx="8721727" cy="137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chnology will create a more transparent environment (e.g.Estonian Digital Government…"/>
          <p:cNvSpPr txBox="1"/>
          <p:nvPr/>
        </p:nvSpPr>
        <p:spPr>
          <a:xfrm>
            <a:off x="16827771" y="6245702"/>
            <a:ext cx="6559099" cy="492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r>
              <a:t>Technology will create a more transparent environment (e.g.Estonian Digital Government</a:t>
            </a:r>
          </a:p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endParaRPr/>
          </a:p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r>
              <a:t>Decision-making will be faster by applying technology</a:t>
            </a:r>
          </a:p>
        </p:txBody>
      </p:sp>
      <p:sp>
        <p:nvSpPr>
          <p:cNvPr id="111" name="C"/>
          <p:cNvSpPr txBox="1"/>
          <p:nvPr/>
        </p:nvSpPr>
        <p:spPr>
          <a:xfrm>
            <a:off x="16806498" y="4923209"/>
            <a:ext cx="70205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000" b="1" spc="375">
                <a:solidFill>
                  <a:srgbClr val="494949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112" name="Future: decision-making in public-administration based upon data…"/>
          <p:cNvSpPr txBox="1"/>
          <p:nvPr/>
        </p:nvSpPr>
        <p:spPr>
          <a:xfrm>
            <a:off x="1457635" y="6296367"/>
            <a:ext cx="6139136" cy="5992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r>
              <a:t>Future: decision-making in public-administration based upon data</a:t>
            </a:r>
          </a:p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endParaRPr/>
          </a:p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r>
              <a:t>Service based public administration: serve the citizens through state-of-the-art technologies which support the state</a:t>
            </a:r>
          </a:p>
        </p:txBody>
      </p:sp>
      <p:sp>
        <p:nvSpPr>
          <p:cNvPr id="113" name="A"/>
          <p:cNvSpPr txBox="1"/>
          <p:nvPr/>
        </p:nvSpPr>
        <p:spPr>
          <a:xfrm>
            <a:off x="1457635" y="4923209"/>
            <a:ext cx="70205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000" b="1" spc="375">
                <a:solidFill>
                  <a:srgbClr val="494949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114" name="Human factor remains very important, but: new knowledge is needed…"/>
          <p:cNvSpPr txBox="1"/>
          <p:nvPr/>
        </p:nvSpPr>
        <p:spPr>
          <a:xfrm>
            <a:off x="9142703" y="6271035"/>
            <a:ext cx="6139136" cy="4925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r>
              <a:t>Human factor remains very important, but: new knowledge is needed</a:t>
            </a:r>
          </a:p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endParaRPr/>
          </a:p>
          <a:p>
            <a:pPr>
              <a:lnSpc>
                <a:spcPts val="4200"/>
              </a:lnSpc>
              <a:defRPr sz="4800">
                <a:solidFill>
                  <a:srgbClr val="494949"/>
                </a:solidFill>
              </a:defRPr>
            </a:pPr>
            <a:r>
              <a:t>Technology will help enhance competitiveness in public administration</a:t>
            </a:r>
          </a:p>
        </p:txBody>
      </p:sp>
      <p:sp>
        <p:nvSpPr>
          <p:cNvPr id="115" name="B"/>
          <p:cNvSpPr txBox="1"/>
          <p:nvPr/>
        </p:nvSpPr>
        <p:spPr>
          <a:xfrm>
            <a:off x="9330586" y="4923209"/>
            <a:ext cx="70205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000" b="1" spc="375">
                <a:solidFill>
                  <a:srgbClr val="494949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116" name="Conclusion"/>
          <p:cNvSpPr txBox="1"/>
          <p:nvPr/>
        </p:nvSpPr>
        <p:spPr>
          <a:xfrm>
            <a:off x="46891" y="1833114"/>
            <a:ext cx="24330760" cy="155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600" b="1" cap="all" spc="600">
                <a:solidFill>
                  <a:srgbClr val="494949"/>
                </a:solidFill>
              </a:defRPr>
            </a:lvl1pPr>
          </a:lstStyle>
          <a:p>
            <a: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B4B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4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8284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4B4B4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4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8284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426</Words>
  <Application>Microsoft Office PowerPoint</Application>
  <PresentationFormat>Egyéni</PresentationFormat>
  <Paragraphs>75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White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Szarvasné Varga Krisztina</dc:creator>
  <cp:lastModifiedBy>Szarvasné Varga Krisztina</cp:lastModifiedBy>
  <cp:revision>5</cp:revision>
  <cp:lastPrinted>2019-06-18T06:45:37Z</cp:lastPrinted>
  <dcterms:modified xsi:type="dcterms:W3CDTF">2019-06-18T07:57:20Z</dcterms:modified>
</cp:coreProperties>
</file>